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0B1A3B-4E1B-4BB6-B007-32DE22257C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785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C6E594-3750-44E7-A15C-536E22CE26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4378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8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E647F01-005B-495B-A706-8792A545EDCA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957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8B013C3-3E88-4A20-A26A-E6ED3ED26E11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709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71A29C1-DF32-493A-AAA4-08B6FDE781F7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954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BA4759D7-5DA5-4010-979C-A0CDE9774913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005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5A690777-FF16-4EFB-9CBE-B8F1AEB6FBC9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38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FD68DCEC-4514-44C7-A12B-44EB9443B472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8078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232B5E02-51D1-4B3A-94CD-491D82BB5464}" type="slidenum">
              <a:rPr lang="en-US" altLang="en-US" sz="1200"/>
              <a:pPr/>
              <a:t>15</a:t>
            </a:fld>
            <a:endParaRPr lang="en-US" altLang="en-US" sz="1200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666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23019C42-C73E-47E7-94BB-24F3CCF66585}" type="slidenum">
              <a:rPr lang="en-US" altLang="en-US" sz="1200"/>
              <a:pPr/>
              <a:t>16</a:t>
            </a:fld>
            <a:endParaRPr lang="en-US" altLang="en-US" sz="1200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37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44FB7F77-E14F-4A7B-9842-B9C2F0CE8E17}" type="slidenum">
              <a:rPr lang="en-US" altLang="en-US" sz="1200"/>
              <a:pPr/>
              <a:t>17</a:t>
            </a:fld>
            <a:endParaRPr lang="en-US" altLang="en-US" sz="1200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2103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2372014-72D1-40A4-918E-602EDE5CA10A}" type="slidenum">
              <a:rPr lang="en-US" altLang="en-US" sz="1200"/>
              <a:pPr/>
              <a:t>18</a:t>
            </a:fld>
            <a:endParaRPr lang="en-US" altLang="en-US" sz="1200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4110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8E7EFFD8-137A-417A-A140-90E14379F51C}" type="slidenum">
              <a:rPr lang="en-US" altLang="en-US" sz="1200"/>
              <a:pPr/>
              <a:t>19</a:t>
            </a:fld>
            <a:endParaRPr lang="en-US" altLang="en-US" sz="1200"/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864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111B5184-2560-4D6D-BD42-AB8E9F77BDA3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186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BC223B33-A30F-4331-8C6A-BAF2087CD003}" type="slidenum">
              <a:rPr lang="en-US" altLang="en-US" sz="1200"/>
              <a:pPr/>
              <a:t>20</a:t>
            </a:fld>
            <a:endParaRPr lang="en-US" altLang="en-US" sz="1200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908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0597E4A-862C-4C3D-AA23-4B91CE85D2EB}" type="slidenum">
              <a:rPr lang="en-US" altLang="en-US" sz="1200"/>
              <a:pPr/>
              <a:t>21</a:t>
            </a:fld>
            <a:endParaRPr lang="en-US" altLang="en-US" sz="1200"/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6602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C776C28-A046-40DB-B246-5DD6B2A0BE88}" type="slidenum">
              <a:rPr lang="en-US" altLang="en-US" sz="1200"/>
              <a:pPr/>
              <a:t>22</a:t>
            </a:fld>
            <a:endParaRPr lang="en-US" altLang="en-US" sz="1200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5452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F1B86040-24F5-4FCF-836C-10F4C880A352}" type="slidenum">
              <a:rPr lang="en-US" altLang="en-US" sz="1200"/>
              <a:pPr/>
              <a:t>23</a:t>
            </a:fld>
            <a:endParaRPr lang="en-US" altLang="en-US" sz="1200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7448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E0F1557-EFCC-440E-9E01-1901237846D2}" type="slidenum">
              <a:rPr lang="en-US" altLang="en-US" sz="1200"/>
              <a:pPr/>
              <a:t>24</a:t>
            </a:fld>
            <a:endParaRPr lang="en-US" altLang="en-US" sz="1200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0757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5AE7FD88-AAEF-40E0-999A-8C21D3E3706D}" type="slidenum">
              <a:rPr lang="en-US" altLang="en-US" sz="1200"/>
              <a:pPr/>
              <a:t>25</a:t>
            </a:fld>
            <a:endParaRPr lang="en-US" altLang="en-US" sz="1200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2382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9AB6D61-C25E-43DC-A0B9-B35E6BCB3768}" type="slidenum">
              <a:rPr lang="en-US" altLang="en-US" sz="1200"/>
              <a:pPr/>
              <a:t>26</a:t>
            </a:fld>
            <a:endParaRPr lang="en-US" altLang="en-US" sz="1200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9489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3EAB9CE-5939-4FD1-99CE-F95CE46E2D69}" type="slidenum">
              <a:rPr lang="en-US" altLang="en-US" sz="1200"/>
              <a:pPr/>
              <a:t>27</a:t>
            </a:fld>
            <a:endParaRPr lang="en-US" altLang="en-US" sz="1200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74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3BE99B0B-8CD3-4231-AD7F-FF00C71E047E}" type="slidenum">
              <a:rPr lang="en-US" altLang="en-US" sz="1200"/>
              <a:pPr/>
              <a:t>28</a:t>
            </a:fld>
            <a:endParaRPr lang="en-US" altLang="en-US" sz="1200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4680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5E0AA606-A4AA-4AD3-9046-7A10AD9C4A2E}" type="slidenum">
              <a:rPr lang="en-US" altLang="en-US" sz="1200"/>
              <a:pPr/>
              <a:t>29</a:t>
            </a:fld>
            <a:endParaRPr lang="en-US" altLang="en-US" sz="1200"/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039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71649FDD-0A00-47A8-A134-EEAF3E0B8CB0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3599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214EF33-1606-4DA0-B324-418C0168472D}" type="slidenum">
              <a:rPr lang="en-US" altLang="en-US" sz="1200"/>
              <a:pPr/>
              <a:t>30</a:t>
            </a:fld>
            <a:endParaRPr lang="en-US" altLang="en-US" sz="1200"/>
          </a:p>
        </p:txBody>
      </p:sp>
      <p:sp>
        <p:nvSpPr>
          <p:cNvPr id="675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4635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A8700BC-6FDB-4601-BF25-40A22B4F5C93}" type="slidenum">
              <a:rPr lang="en-US" altLang="en-US" sz="1200"/>
              <a:pPr/>
              <a:t>31</a:t>
            </a:fld>
            <a:endParaRPr lang="en-US" altLang="en-US" sz="1200"/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6373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C8BC0595-DD06-403F-B01D-2E6AF830B0E1}" type="slidenum">
              <a:rPr lang="en-US" altLang="en-US" sz="1200"/>
              <a:pPr/>
              <a:t>32</a:t>
            </a:fld>
            <a:endParaRPr lang="en-US" altLang="en-US" sz="1200"/>
          </a:p>
        </p:txBody>
      </p:sp>
      <p:sp>
        <p:nvSpPr>
          <p:cNvPr id="696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61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C2310BC-CC28-45D7-AF52-1A9022DD5328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493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73E8830-D56D-407B-A374-08302CF29069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522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32B984AE-3C24-4C06-A4EF-23C529896B1C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199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CC8FD9D1-1EFF-4FD2-8310-A0F21D3F53BB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688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82D3D31D-6EDF-4C9C-BBBE-D4A4F03A600F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032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276DE10A-BE4E-48E1-A33E-493EA074C487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900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02F6E0-8318-4F69-A895-0E75803E35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378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99064F-9D84-4712-9947-1A2EA3B23C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848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B050D6-E569-4A9C-8B8F-A20A820D71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3600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09D59-DDF6-44D1-92FE-D34E0A27F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3465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21C24E-3615-448C-A6BD-402E83C61B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1026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20950B-81C9-4727-9CFC-DED53AD6A0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49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EAC45-00A0-4EC3-8112-070B4BB6DE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80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BC9A73-2A33-4138-8579-F2BD05A2A0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394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87E42C-73C2-4BBB-903F-39E929B35E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5832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5A92A-8109-423B-A4A5-B4607C4BF8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15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867D96-A2FA-4BDB-B40E-3968D3F658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3737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0D9ECA-8EB2-439C-B5B8-6D5A30BF34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34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" pitchFamily="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" pitchFamily="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B2715784-1B09-4E38-9F4C-AD4B1EDDE5E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AutoShape 7">
            <a:hlinkClick r:id="" action="ppaction://hlinkshowjump?jump=firstslide" highlightClick="1"/>
          </p:cNvPr>
          <p:cNvSpPr>
            <a:spLocks noChangeArrowheads="1"/>
          </p:cNvSpPr>
          <p:nvPr userDrawn="1"/>
        </p:nvSpPr>
        <p:spPr bwMode="auto">
          <a:xfrm flipV="1">
            <a:off x="304800" y="6096000"/>
            <a:ext cx="381000" cy="5334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8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8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8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8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8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8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8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8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28.xml"/><Relationship Id="rId18" Type="http://schemas.openxmlformats.org/officeDocument/2006/relationships/slide" Target="slide24.xml"/><Relationship Id="rId26" Type="http://schemas.openxmlformats.org/officeDocument/2006/relationships/slide" Target="slide6.xml"/><Relationship Id="rId3" Type="http://schemas.openxmlformats.org/officeDocument/2006/relationships/slide" Target="slide7.xml"/><Relationship Id="rId21" Type="http://schemas.openxmlformats.org/officeDocument/2006/relationships/slide" Target="slide10.xml"/><Relationship Id="rId34" Type="http://schemas.openxmlformats.org/officeDocument/2006/relationships/image" Target="../media/image1.gif"/><Relationship Id="rId7" Type="http://schemas.openxmlformats.org/officeDocument/2006/relationships/slide" Target="slide27.xml"/><Relationship Id="rId12" Type="http://schemas.openxmlformats.org/officeDocument/2006/relationships/slide" Target="slide23.xml"/><Relationship Id="rId17" Type="http://schemas.openxmlformats.org/officeDocument/2006/relationships/slide" Target="slide19.xml"/><Relationship Id="rId25" Type="http://schemas.openxmlformats.org/officeDocument/2006/relationships/slide" Target="slide30.xml"/><Relationship Id="rId33" Type="http://schemas.openxmlformats.org/officeDocument/2006/relationships/slide" Target="slide34.xml"/><Relationship Id="rId2" Type="http://schemas.openxmlformats.org/officeDocument/2006/relationships/notesSlide" Target="../notesSlides/notesSlide1.xml"/><Relationship Id="rId16" Type="http://schemas.openxmlformats.org/officeDocument/2006/relationships/slide" Target="slide14.xml"/><Relationship Id="rId20" Type="http://schemas.openxmlformats.org/officeDocument/2006/relationships/slide" Target="slide5.xml"/><Relationship Id="rId29" Type="http://schemas.openxmlformats.org/officeDocument/2006/relationships/slide" Target="slide2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2.xml"/><Relationship Id="rId11" Type="http://schemas.openxmlformats.org/officeDocument/2006/relationships/slide" Target="slide18.xml"/><Relationship Id="rId24" Type="http://schemas.openxmlformats.org/officeDocument/2006/relationships/slide" Target="slide25.xml"/><Relationship Id="rId32" Type="http://schemas.openxmlformats.org/officeDocument/2006/relationships/slide" Target="slide32.xml"/><Relationship Id="rId5" Type="http://schemas.openxmlformats.org/officeDocument/2006/relationships/slide" Target="slide17.xml"/><Relationship Id="rId15" Type="http://schemas.openxmlformats.org/officeDocument/2006/relationships/slide" Target="slide9.xml"/><Relationship Id="rId23" Type="http://schemas.openxmlformats.org/officeDocument/2006/relationships/slide" Target="slide20.xml"/><Relationship Id="rId28" Type="http://schemas.openxmlformats.org/officeDocument/2006/relationships/slide" Target="slide16.xml"/><Relationship Id="rId10" Type="http://schemas.openxmlformats.org/officeDocument/2006/relationships/slide" Target="slide13.xml"/><Relationship Id="rId19" Type="http://schemas.openxmlformats.org/officeDocument/2006/relationships/slide" Target="slide29.xml"/><Relationship Id="rId31" Type="http://schemas.openxmlformats.org/officeDocument/2006/relationships/slide" Target="slide31.xml"/><Relationship Id="rId4" Type="http://schemas.openxmlformats.org/officeDocument/2006/relationships/slide" Target="slide12.xml"/><Relationship Id="rId9" Type="http://schemas.openxmlformats.org/officeDocument/2006/relationships/slide" Target="slide8.xml"/><Relationship Id="rId14" Type="http://schemas.openxmlformats.org/officeDocument/2006/relationships/slide" Target="slide4.xml"/><Relationship Id="rId22" Type="http://schemas.openxmlformats.org/officeDocument/2006/relationships/slide" Target="slide15.xml"/><Relationship Id="rId27" Type="http://schemas.openxmlformats.org/officeDocument/2006/relationships/slide" Target="slide11.xml"/><Relationship Id="rId30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6.bin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7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bin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7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bin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8.bin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slide" Target="slide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eaLnBrk="1" hangingPunct="1"/>
            <a:r>
              <a:rPr lang="en-US" altLang="en-US" smtClean="0"/>
              <a:t>Jeopardy</a:t>
            </a:r>
          </a:p>
        </p:txBody>
      </p:sp>
      <p:graphicFrame>
        <p:nvGraphicFramePr>
          <p:cNvPr id="2185" name="Group 137"/>
          <p:cNvGraphicFramePr>
            <a:graphicFrameLocks noGrp="1"/>
          </p:cNvGraphicFramePr>
          <p:nvPr>
            <p:ph type="tbl" idx="1"/>
          </p:nvPr>
        </p:nvGraphicFramePr>
        <p:xfrm>
          <a:off x="228600" y="1447800"/>
          <a:ext cx="8610600" cy="4435474"/>
        </p:xfrm>
        <a:graphic>
          <a:graphicData uri="http://schemas.openxmlformats.org/drawingml/2006/table">
            <a:tbl>
              <a:tblPr/>
              <a:tblGrid>
                <a:gridCol w="1295400"/>
                <a:gridCol w="1676400"/>
                <a:gridCol w="1447800"/>
                <a:gridCol w="1447800"/>
                <a:gridCol w="1295400"/>
                <a:gridCol w="1447800"/>
              </a:tblGrid>
              <a:tr h="10059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</a:rPr>
                        <a:t>Elements and Atoms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</a:rPr>
                        <a:t>Elements make up the periodic table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</a:rPr>
                        <a:t>Map of elements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</a:rPr>
                        <a:t>What element?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</a:rPr>
                        <a:t>Random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</a:rPr>
                        <a:t>Facts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</a:rPr>
                        <a:t>Measuring and Metric System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" action="ppaction://hlinkshowjump?jump=nextslide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3" action="ppaction://hlinksldjump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4" action="ppaction://hlinksldjump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5" action="ppaction://hlinksldjump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6" action="ppaction://hlinksldjump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7" action="ppaction://hlinksldjump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8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9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0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1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2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3" action="ppaction://hlinksldjump"/>
                        </a:rPr>
                        <a:t>200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4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5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6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7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8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19" action="ppaction://hlinksldjump"/>
                        </a:rPr>
                        <a:t>300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0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1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2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3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4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5" action="ppaction://hlinksldjump"/>
                        </a:rPr>
                        <a:t>400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6" action="ppaction://hlinksldjump"/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7" action="ppaction://hlinksldjump"/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8" action="ppaction://hlinksldjump"/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29" action="ppaction://hlinksldjump"/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30" action="ppaction://hlinksldjump"/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84" charset="0"/>
                          <a:hlinkClick r:id="rId31" action="ppaction://hlinksldjump"/>
                        </a:rPr>
                        <a:t>500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8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2" name="Rectangle 56"/>
          <p:cNvSpPr>
            <a:spLocks noChangeArrowheads="1"/>
          </p:cNvSpPr>
          <p:nvPr/>
        </p:nvSpPr>
        <p:spPr bwMode="auto">
          <a:xfrm>
            <a:off x="-130175" y="284638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en-US" sz="2800" b="0"/>
          </a:p>
        </p:txBody>
      </p:sp>
      <p:sp>
        <p:nvSpPr>
          <p:cNvPr id="2103" name="Text Box 62"/>
          <p:cNvSpPr txBox="1">
            <a:spLocks noChangeArrowheads="1"/>
          </p:cNvSpPr>
          <p:nvPr/>
        </p:nvSpPr>
        <p:spPr bwMode="auto">
          <a:xfrm>
            <a:off x="5410200" y="64611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 sz="2000" b="0"/>
          </a:p>
        </p:txBody>
      </p:sp>
      <p:sp>
        <p:nvSpPr>
          <p:cNvPr id="2104" name="Rectangle 63"/>
          <p:cNvSpPr>
            <a:spLocks noChangeArrowheads="1"/>
          </p:cNvSpPr>
          <p:nvPr/>
        </p:nvSpPr>
        <p:spPr bwMode="auto">
          <a:xfrm>
            <a:off x="6286500" y="6103938"/>
            <a:ext cx="1685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0">
                <a:hlinkClick r:id="rId32" action="ppaction://hlinksldjump"/>
              </a:rPr>
              <a:t>Final Jeopardy</a:t>
            </a:r>
            <a:endParaRPr lang="en-US" altLang="en-US" sz="2000" b="0"/>
          </a:p>
        </p:txBody>
      </p:sp>
      <p:pic>
        <p:nvPicPr>
          <p:cNvPr id="2105" name="Picture 138" descr="j0354406">
            <a:hlinkClick r:id="rId33" action="ppaction://hlinksldjump"/>
          </p:cNvPr>
          <p:cNvPicPr>
            <a:picLocks noChangeAspect="1" noChangeArrowheads="1" noCrop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34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6" name="Text Box 140"/>
          <p:cNvSpPr txBox="1">
            <a:spLocks noChangeArrowheads="1"/>
          </p:cNvSpPr>
          <p:nvPr/>
        </p:nvSpPr>
        <p:spPr bwMode="auto">
          <a:xfrm>
            <a:off x="1371600" y="533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/>
              <a:t>Click on the flask to get a periodic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990600" y="1200150"/>
            <a:ext cx="67818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Elements make up the periodic table</a:t>
            </a:r>
          </a:p>
          <a:p>
            <a:r>
              <a:rPr lang="en-US" altLang="en-US"/>
              <a:t>400</a:t>
            </a:r>
          </a:p>
          <a:p>
            <a:r>
              <a:rPr lang="en-US" altLang="en-US"/>
              <a:t>The way the elements are arranged on the Periodic Table.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838200" y="4144963"/>
            <a:ext cx="6931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by atomic number?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2117725" y="2332038"/>
            <a:ext cx="18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pic>
        <p:nvPicPr>
          <p:cNvPr id="11269" name="Picture 7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004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ere It I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 dirty="0"/>
              <a:t>Elements make up the periodic table</a:t>
            </a:r>
          </a:p>
          <a:p>
            <a:r>
              <a:rPr lang="en-US" altLang="en-US" sz="2400" b="0" dirty="0"/>
              <a:t>500</a:t>
            </a:r>
          </a:p>
          <a:p>
            <a:r>
              <a:rPr lang="en-US" altLang="en-US" sz="2400" b="0" dirty="0"/>
              <a:t>The three </a:t>
            </a:r>
            <a:r>
              <a:rPr lang="en-US" altLang="en-US" sz="2800" b="0" dirty="0" smtClean="0"/>
              <a:t>sections</a:t>
            </a:r>
            <a:r>
              <a:rPr lang="en-US" altLang="en-US" sz="2400" b="0" dirty="0" smtClean="0"/>
              <a:t> </a:t>
            </a:r>
            <a:r>
              <a:rPr lang="en-US" altLang="en-US" sz="2400" b="0" dirty="0"/>
              <a:t>of elements on the periodic table.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143000" y="4038600"/>
            <a:ext cx="69310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metals, metalloids, and nonmetals?</a:t>
            </a:r>
          </a:p>
        </p:txBody>
      </p:sp>
      <p:pic>
        <p:nvPicPr>
          <p:cNvPr id="12292" name="Picture 4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lan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752600" y="1219200"/>
            <a:ext cx="4953000" cy="250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/>
              <a:t>Map of elements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b="0"/>
              <a:t>100</a:t>
            </a:r>
            <a:endParaRPr lang="en-US" altLang="en-US" sz="2400" b="0"/>
          </a:p>
          <a:p>
            <a:endParaRPr lang="en-US" altLang="en-US" sz="2400" b="0"/>
          </a:p>
          <a:p>
            <a:r>
              <a:rPr lang="en-US" altLang="en-US" b="0"/>
              <a:t>What elements in group 1 have in common.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447800" y="4038600"/>
            <a:ext cx="6096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they are all alkali metals; they are very reactive metals; they all form ions.</a:t>
            </a:r>
          </a:p>
        </p:txBody>
      </p:sp>
      <p:pic>
        <p:nvPicPr>
          <p:cNvPr id="13316" name="Picture 4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Man Laug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Map of elements</a:t>
            </a:r>
          </a:p>
          <a:p>
            <a:endParaRPr lang="en-US" altLang="en-US" sz="2400" b="0"/>
          </a:p>
          <a:p>
            <a:r>
              <a:rPr lang="en-US" altLang="en-US" sz="2400" b="0"/>
              <a:t>200</a:t>
            </a:r>
          </a:p>
          <a:p>
            <a:r>
              <a:rPr lang="en-US" altLang="en-US" sz="2400" b="0"/>
              <a:t>These elements would be most like chlorine.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828800" y="4495800"/>
            <a:ext cx="3638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halogens?</a:t>
            </a:r>
          </a:p>
        </p:txBody>
      </p:sp>
      <p:pic>
        <p:nvPicPr>
          <p:cNvPr id="14340" name="Picture 4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752600" y="1219200"/>
            <a:ext cx="41910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Map of elements</a:t>
            </a:r>
          </a:p>
          <a:p>
            <a:endParaRPr lang="en-US" altLang="en-US" sz="2400" b="0"/>
          </a:p>
          <a:p>
            <a:r>
              <a:rPr lang="en-US" altLang="en-US" sz="2400" b="0"/>
              <a:t>300 </a:t>
            </a:r>
          </a:p>
          <a:p>
            <a:r>
              <a:rPr lang="en-US" altLang="en-US" sz="2400" b="0"/>
              <a:t>This group of elements almost never react with other elements.</a:t>
            </a:r>
          </a:p>
          <a:p>
            <a:endParaRPr lang="en-US" altLang="en-US" sz="2400" b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057400" y="4953000"/>
            <a:ext cx="4238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noble gasses?</a:t>
            </a:r>
          </a:p>
        </p:txBody>
      </p:sp>
      <p:pic>
        <p:nvPicPr>
          <p:cNvPr id="15364" name="Picture 4" descr="j0354406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Map of elements</a:t>
            </a:r>
          </a:p>
          <a:p>
            <a:endParaRPr lang="en-US" altLang="en-US" sz="2400" b="0"/>
          </a:p>
          <a:p>
            <a:r>
              <a:rPr lang="en-US" altLang="en-US" sz="2400" b="0"/>
              <a:t>400</a:t>
            </a:r>
          </a:p>
          <a:p>
            <a:r>
              <a:rPr lang="en-US" altLang="en-US" sz="2400" b="0"/>
              <a:t>This group is in the lanthanide series.</a:t>
            </a:r>
          </a:p>
          <a:p>
            <a:endParaRPr lang="en-US" altLang="en-US" sz="2400" b="0"/>
          </a:p>
          <a:p>
            <a:endParaRPr lang="en-US" altLang="en-US" sz="2400" b="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514600" y="3962400"/>
            <a:ext cx="55133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rare earth elements?</a:t>
            </a:r>
          </a:p>
        </p:txBody>
      </p:sp>
      <p:pic>
        <p:nvPicPr>
          <p:cNvPr id="16388" name="Picture 6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Map of elements</a:t>
            </a:r>
          </a:p>
          <a:p>
            <a:endParaRPr lang="en-US" altLang="en-US" sz="2400" b="0"/>
          </a:p>
          <a:p>
            <a:r>
              <a:rPr lang="en-US" altLang="en-US" sz="2400" b="0"/>
              <a:t>500</a:t>
            </a:r>
          </a:p>
          <a:p>
            <a:r>
              <a:rPr lang="en-US" altLang="en-US" sz="2400" b="0"/>
              <a:t>Semiconductors are made from this type of element.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812925" y="3600450"/>
            <a:ext cx="63404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metalloids?</a:t>
            </a:r>
          </a:p>
        </p:txBody>
      </p:sp>
      <p:pic>
        <p:nvPicPr>
          <p:cNvPr id="17412" name="Picture 4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562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What element?</a:t>
            </a:r>
          </a:p>
          <a:p>
            <a:r>
              <a:rPr lang="en-US" altLang="en-US" sz="2400" b="0"/>
              <a:t>100</a:t>
            </a:r>
          </a:p>
          <a:p>
            <a:r>
              <a:rPr lang="en-US" altLang="en-US" sz="2400" b="0"/>
              <a:t>These elements are highly reactive but not metals. 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990600" y="3276600"/>
            <a:ext cx="708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halogens.</a:t>
            </a:r>
          </a:p>
        </p:txBody>
      </p:sp>
      <p:pic>
        <p:nvPicPr>
          <p:cNvPr id="18436" name="Picture 4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or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371600" y="457200"/>
            <a:ext cx="4191000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element?</a:t>
            </a:r>
          </a:p>
          <a:p>
            <a:endParaRPr lang="en-US" altLang="en-US"/>
          </a:p>
          <a:p>
            <a:r>
              <a:rPr lang="en-US" altLang="en-US"/>
              <a:t>200</a:t>
            </a:r>
          </a:p>
          <a:p>
            <a:r>
              <a:rPr lang="en-US" altLang="en-US"/>
              <a:t>These elements are most like chlorine.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219200" y="3733800"/>
            <a:ext cx="76200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fluorine and bromine? They are both next to chlorine in group 17, and elements in a group tend to share similar properties.</a:t>
            </a:r>
          </a:p>
        </p:txBody>
      </p:sp>
      <p:pic>
        <p:nvPicPr>
          <p:cNvPr id="19460" name="Picture 4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ngo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What element?</a:t>
            </a:r>
            <a:endParaRPr lang="en-US" altLang="en-US" b="0"/>
          </a:p>
          <a:p>
            <a:endParaRPr lang="en-US" altLang="en-US" sz="2400" b="0"/>
          </a:p>
          <a:p>
            <a:r>
              <a:rPr lang="en-US" altLang="en-US" sz="2400" b="0"/>
              <a:t>300</a:t>
            </a:r>
          </a:p>
          <a:p>
            <a:r>
              <a:rPr lang="en-US" altLang="en-US" sz="2400" b="0"/>
              <a:t>The atomic symbol for sodium which has 11 protons.  </a:t>
            </a:r>
          </a:p>
        </p:txBody>
      </p:sp>
      <p:pic>
        <p:nvPicPr>
          <p:cNvPr id="20483" name="Picture 4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193925" y="3981450"/>
            <a:ext cx="2328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Na?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t Dro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057400" y="1295400"/>
            <a:ext cx="54102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b="0"/>
              <a:t>Elements and Atoms</a:t>
            </a:r>
          </a:p>
          <a:p>
            <a:r>
              <a:rPr lang="en-US" altLang="en-US" b="0"/>
              <a:t>100</a:t>
            </a:r>
          </a:p>
          <a:p>
            <a:r>
              <a:rPr lang="en-US" altLang="en-US" b="0"/>
              <a:t>Main particles contained in the nucleus of an atom</a:t>
            </a:r>
          </a:p>
        </p:txBody>
      </p:sp>
      <p:sp>
        <p:nvSpPr>
          <p:cNvPr id="307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 flipV="1">
            <a:off x="304800" y="6096000"/>
            <a:ext cx="381000" cy="5334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52600" y="365760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 rot="10800000" flipV="1">
            <a:off x="2590800" y="3886200"/>
            <a:ext cx="38862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600"/>
              <a:t>What are neutrons and protons?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en-US" sz="36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What element?</a:t>
            </a:r>
            <a:endParaRPr lang="en-US" altLang="en-US" b="0"/>
          </a:p>
          <a:p>
            <a:endParaRPr lang="en-US" altLang="en-US" sz="2400" b="0"/>
          </a:p>
          <a:p>
            <a:r>
              <a:rPr lang="en-US" altLang="en-US" sz="2400" b="0"/>
              <a:t>400</a:t>
            </a:r>
          </a:p>
          <a:p>
            <a:r>
              <a:rPr lang="en-US" altLang="en-US" sz="2400" b="0"/>
              <a:t>The symbol for an element with 16 protons.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981200" y="4572000"/>
            <a:ext cx="3841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S for sulfur?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arat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What element?</a:t>
            </a:r>
          </a:p>
          <a:p>
            <a:r>
              <a:rPr lang="en-US" altLang="en-US" sz="2400" b="0"/>
              <a:t>500</a:t>
            </a:r>
          </a:p>
          <a:p>
            <a:r>
              <a:rPr lang="en-US" altLang="en-US" sz="2400" b="0"/>
              <a:t> The symbol for Cobalt which has 27 protons.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838200" y="3505200"/>
            <a:ext cx="701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Co?</a:t>
            </a:r>
          </a:p>
        </p:txBody>
      </p:sp>
      <p:pic>
        <p:nvPicPr>
          <p:cNvPr id="22532" name="Picture 6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Random</a:t>
            </a:r>
          </a:p>
          <a:p>
            <a:r>
              <a:rPr lang="en-US" altLang="en-US" sz="2400" b="0"/>
              <a:t>Facts</a:t>
            </a:r>
          </a:p>
          <a:p>
            <a:r>
              <a:rPr lang="en-US" altLang="en-US" sz="2400" b="0"/>
              <a:t>100</a:t>
            </a:r>
          </a:p>
          <a:p>
            <a:endParaRPr lang="en-US" altLang="en-US" sz="2400" b="0"/>
          </a:p>
          <a:p>
            <a:r>
              <a:rPr lang="en-US" altLang="en-US" sz="2400" b="0"/>
              <a:t>What you get when you mix alkali metals with water.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371600" y="4191000"/>
            <a:ext cx="398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an explosion?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Random Facts</a:t>
            </a:r>
          </a:p>
          <a:p>
            <a:r>
              <a:rPr lang="en-US" altLang="en-US" sz="2400" b="0"/>
              <a:t>200</a:t>
            </a:r>
          </a:p>
          <a:p>
            <a:r>
              <a:rPr lang="en-US" altLang="en-US" sz="2400" b="0"/>
              <a:t>The force that keeps neutrons and protons in the nucleus.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371600" y="3810000"/>
            <a:ext cx="5375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the strong force?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Random Facts</a:t>
            </a:r>
          </a:p>
          <a:p>
            <a:r>
              <a:rPr lang="en-US" altLang="en-US" sz="2400" b="0"/>
              <a:t>300</a:t>
            </a:r>
          </a:p>
          <a:p>
            <a:r>
              <a:rPr lang="en-US" altLang="en-US" sz="2400" b="0"/>
              <a:t>The type of rock that comes from volcanic activity.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117725" y="3295650"/>
            <a:ext cx="4033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igneous rock?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Oooo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Random Facts</a:t>
            </a:r>
          </a:p>
          <a:p>
            <a:r>
              <a:rPr lang="en-US" altLang="en-US" sz="2400" b="0"/>
              <a:t>400</a:t>
            </a:r>
          </a:p>
          <a:p>
            <a:r>
              <a:rPr lang="en-US" altLang="en-US" sz="2400" b="0"/>
              <a:t>The strength of Gravitational pull on the moon compared to the Earth.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85800" y="3657600"/>
            <a:ext cx="7981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one six of Earth’s gravitational pull?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t Dro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905000" y="1371600"/>
            <a:ext cx="4191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Random Facts</a:t>
            </a:r>
          </a:p>
          <a:p>
            <a:r>
              <a:rPr lang="en-US" altLang="en-US" sz="2400" b="0"/>
              <a:t>500</a:t>
            </a:r>
          </a:p>
          <a:p>
            <a:r>
              <a:rPr lang="en-US" altLang="en-US" sz="2400" b="0"/>
              <a:t>The one who wrote and performed “The Elements” song.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667000" y="3429000"/>
            <a:ext cx="421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Who was Tom Lehrer?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lan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Metric system</a:t>
            </a:r>
          </a:p>
          <a:p>
            <a:r>
              <a:rPr lang="en-US" altLang="en-US" sz="2400" b="0"/>
              <a:t>100</a:t>
            </a:r>
          </a:p>
          <a:p>
            <a:r>
              <a:rPr lang="en-US" altLang="en-US" sz="2400" b="0"/>
              <a:t>Kg in 2,000 grams.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193925" y="3067050"/>
            <a:ext cx="3965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2 Kilograms?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Metric system</a:t>
            </a:r>
          </a:p>
          <a:p>
            <a:r>
              <a:rPr lang="en-US" altLang="en-US" sz="2400" b="0"/>
              <a:t>200</a:t>
            </a:r>
          </a:p>
          <a:p>
            <a:r>
              <a:rPr lang="en-US" altLang="en-US" sz="2400" b="0"/>
              <a:t>Units of density (use cm</a:t>
            </a:r>
            <a:r>
              <a:rPr lang="en-US" altLang="en-US" sz="2400" b="0" baseline="30000"/>
              <a:t>3 </a:t>
            </a:r>
            <a:r>
              <a:rPr lang="en-US" altLang="en-US" sz="2400" b="0"/>
              <a:t>and grams)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117725" y="3448050"/>
            <a:ext cx="2722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g/</a:t>
            </a:r>
            <a:r>
              <a:rPr lang="en-US" altLang="en-US" sz="2800"/>
              <a:t>cm</a:t>
            </a:r>
            <a:r>
              <a:rPr lang="en-US" altLang="en-US" sz="2800" baseline="30000"/>
              <a:t>3</a:t>
            </a:r>
            <a:r>
              <a:rPr lang="en-US" altLang="en-US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Metric system</a:t>
            </a:r>
          </a:p>
          <a:p>
            <a:r>
              <a:rPr lang="en-US" altLang="en-US" sz="2400" b="0"/>
              <a:t>300</a:t>
            </a:r>
          </a:p>
          <a:p>
            <a:r>
              <a:rPr lang="en-US" altLang="en-US" sz="2400" b="0"/>
              <a:t>Another name for one millionth of a second. (0.000001 sec)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270125" y="3295650"/>
            <a:ext cx="4733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one microsecond?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ere It I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800"/>
              <a:t>Elements and Atoms</a:t>
            </a:r>
          </a:p>
          <a:p>
            <a:r>
              <a:rPr lang="en-US" altLang="en-US" sz="2800" b="0"/>
              <a:t>200</a:t>
            </a:r>
          </a:p>
          <a:p>
            <a:r>
              <a:rPr lang="en-US" altLang="en-US" sz="2800" b="0"/>
              <a:t>The subatomic particles not contained in the nucleus of an atom.</a:t>
            </a:r>
          </a:p>
        </p:txBody>
      </p:sp>
      <p:sp>
        <p:nvSpPr>
          <p:cNvPr id="4099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 flipV="1">
            <a:off x="304800" y="6096000"/>
            <a:ext cx="381000" cy="5334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209800" y="4038600"/>
            <a:ext cx="3684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electrons?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Metric system</a:t>
            </a:r>
          </a:p>
          <a:p>
            <a:r>
              <a:rPr lang="en-US" altLang="en-US" sz="2400" b="0"/>
              <a:t>400</a:t>
            </a:r>
          </a:p>
          <a:p>
            <a:r>
              <a:rPr lang="en-US" altLang="en-US" sz="2400" b="0"/>
              <a:t>Meters in 5 centimeters.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905000" y="3276600"/>
            <a:ext cx="3910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.05 meters?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t Dro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Metric system</a:t>
            </a:r>
          </a:p>
          <a:p>
            <a:r>
              <a:rPr lang="en-US" altLang="en-US" sz="2400" b="0"/>
              <a:t>500</a:t>
            </a:r>
          </a:p>
          <a:p>
            <a:r>
              <a:rPr lang="en-US" altLang="en-US" sz="2400" b="0"/>
              <a:t>The name for one billionth of a meter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5800" y="3124200"/>
            <a:ext cx="7162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a nanometer?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905000" y="381000"/>
            <a:ext cx="4191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Final Jeopardy</a:t>
            </a:r>
          </a:p>
          <a:p>
            <a:endParaRPr lang="en-US" altLang="en-US" sz="2400" b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698625" y="206692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3796" name="Text Box 9"/>
          <p:cNvSpPr txBox="1">
            <a:spLocks noChangeArrowheads="1"/>
          </p:cNvSpPr>
          <p:nvPr/>
        </p:nvSpPr>
        <p:spPr bwMode="auto">
          <a:xfrm>
            <a:off x="457200" y="1676400"/>
            <a:ext cx="7620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Compare and contrast Cesium and Barium on the periodic table. </a:t>
            </a:r>
          </a:p>
        </p:txBody>
      </p:sp>
      <p:pic>
        <p:nvPicPr>
          <p:cNvPr id="33797" name="Picture 38" descr="j0354406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304800" y="381000"/>
            <a:ext cx="8153400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en-US" b="0" i="1"/>
              <a:t>Cesium is in group 1 and barium is in group 2.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b="0" i="1"/>
              <a:t>Both are in period 6.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b="0" i="1"/>
              <a:t>Barium also loses two electrons to form positive ions. It is slightly less reactive than cesium.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b="0" i="1"/>
              <a:t>Their atomic numbers are 55 (Cs) and 56 (Ba).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b="0" i="1"/>
              <a:t>Barium is slightly more dense than cesium.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b="0" i="1"/>
              <a:t>Barium's atomic size is smaller than cesium's.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914400"/>
            <a:ext cx="7162800" cy="5216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752600" y="1200150"/>
            <a:ext cx="41910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800"/>
              <a:t>Elements and Atoms</a:t>
            </a:r>
          </a:p>
          <a:p>
            <a:r>
              <a:rPr lang="en-US" altLang="en-US" sz="2800"/>
              <a:t> 300</a:t>
            </a:r>
          </a:p>
          <a:p>
            <a:r>
              <a:rPr lang="en-US" altLang="en-US" sz="2800"/>
              <a:t>How Carbon-12 with 6 protons and 6 neutrons is different form Carbon-14.</a:t>
            </a:r>
          </a:p>
        </p:txBody>
      </p:sp>
      <p:sp>
        <p:nvSpPr>
          <p:cNvPr id="512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 flipV="1">
            <a:off x="304800" y="6096000"/>
            <a:ext cx="381000" cy="5334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38200" y="3962400"/>
            <a:ext cx="6705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b="0"/>
              <a:t>What is Carbon-12 has two less neutrons?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orbe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676400" y="1143000"/>
            <a:ext cx="41910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Elements and Atoms</a:t>
            </a:r>
          </a:p>
          <a:p>
            <a:r>
              <a:rPr lang="en-US" altLang="en-US"/>
              <a:t>400</a:t>
            </a:r>
          </a:p>
          <a:p>
            <a:r>
              <a:rPr lang="en-US" altLang="en-US" b="0"/>
              <a:t>A chlorine atom with a charge of -1 has this.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574925" y="3600450"/>
            <a:ext cx="47672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an extra electron?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ngo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828800" y="1219200"/>
            <a:ext cx="4191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400" b="0"/>
              <a:t>Elements and Atoms</a:t>
            </a:r>
          </a:p>
          <a:p>
            <a:r>
              <a:rPr lang="en-US" altLang="en-US" sz="2400" b="0"/>
              <a:t>500</a:t>
            </a:r>
          </a:p>
          <a:p>
            <a:endParaRPr lang="en-US" altLang="en-US" sz="2400" b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98478" y="4191000"/>
            <a:ext cx="7437229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dirty="0"/>
              <a:t>What are carbon and oxygen</a:t>
            </a:r>
            <a:r>
              <a:rPr lang="en-US" altLang="en-US" dirty="0" smtClean="0"/>
              <a:t>?</a:t>
            </a:r>
          </a:p>
          <a:p>
            <a:r>
              <a:rPr lang="en-US" altLang="en-US" dirty="0" smtClean="0"/>
              <a:t>Or What are carbon, hydrogen,</a:t>
            </a:r>
          </a:p>
          <a:p>
            <a:r>
              <a:rPr lang="en-US" altLang="en-US" dirty="0" smtClean="0"/>
              <a:t>Nitrogen, oxygen, phosphorus, and sulfur</a:t>
            </a:r>
          </a:p>
          <a:p>
            <a:endParaRPr lang="en-US" alt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133600" y="2133600"/>
            <a:ext cx="55229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 b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14400" y="2362200"/>
            <a:ext cx="70500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The most common elements in the human body.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ymba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752600" y="1200150"/>
            <a:ext cx="58674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800"/>
              <a:t>Elements make up the periodic table</a:t>
            </a:r>
          </a:p>
          <a:p>
            <a:r>
              <a:rPr lang="en-US" altLang="en-US" sz="2800" b="0"/>
              <a:t>100</a:t>
            </a:r>
          </a:p>
          <a:p>
            <a:r>
              <a:rPr lang="en-US" altLang="en-US" sz="2800" b="0"/>
              <a:t>The atomic number tell you this.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981200" y="3352800"/>
            <a:ext cx="4800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the number of protons an element has?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Oooo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752600" y="1200150"/>
            <a:ext cx="51816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800"/>
              <a:t>Elements make up the periodic table</a:t>
            </a:r>
          </a:p>
          <a:p>
            <a:r>
              <a:rPr lang="en-US" altLang="en-US" sz="2800"/>
              <a:t>200</a:t>
            </a:r>
          </a:p>
          <a:p>
            <a:r>
              <a:rPr lang="en-US" altLang="en-US" sz="2800" b="0"/>
              <a:t>The atomic mass number tell you this about an element.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295400" y="3810000"/>
            <a:ext cx="7315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is the number of neutrons and protons an element has? </a:t>
            </a:r>
          </a:p>
        </p:txBody>
      </p:sp>
      <p:pic>
        <p:nvPicPr>
          <p:cNvPr id="9220" name="Picture 5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8194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752600" y="1200150"/>
            <a:ext cx="54864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800"/>
              <a:t>Elements make up the periodic table</a:t>
            </a:r>
          </a:p>
          <a:p>
            <a:r>
              <a:rPr lang="en-US" altLang="en-US" sz="2800"/>
              <a:t>300</a:t>
            </a:r>
          </a:p>
          <a:p>
            <a:r>
              <a:rPr lang="en-US" altLang="en-US" sz="2800" b="0"/>
              <a:t>The rows in the periodic table.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057400" y="4267200"/>
            <a:ext cx="525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/>
              <a:t>What are periods?</a:t>
            </a:r>
          </a:p>
        </p:txBody>
      </p:sp>
      <p:pic>
        <p:nvPicPr>
          <p:cNvPr id="10244" name="Picture 4" descr="j0354406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8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8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1477</TotalTime>
  <Words>811</Words>
  <Application>Microsoft Office PowerPoint</Application>
  <PresentationFormat>On-screen Show (4:3)</PresentationFormat>
  <Paragraphs>212</Paragraphs>
  <Slides>34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Times</vt:lpstr>
      <vt:lpstr>Arial</vt:lpstr>
      <vt:lpstr>Wingdings</vt:lpstr>
      <vt:lpstr>Blank Presentation</vt:lpstr>
      <vt:lpstr>Jeopardy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Groton Public Schools</dc:creator>
  <cp:lastModifiedBy>Dorothy Dwyer</cp:lastModifiedBy>
  <cp:revision>45</cp:revision>
  <cp:lastPrinted>2006-03-07T17:11:57Z</cp:lastPrinted>
  <dcterms:created xsi:type="dcterms:W3CDTF">2004-05-19T13:32:56Z</dcterms:created>
  <dcterms:modified xsi:type="dcterms:W3CDTF">2016-03-07T13:40:08Z</dcterms:modified>
</cp:coreProperties>
</file>